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693400" cx="19010300"/>
  <p:notesSz cx="7556500" cy="10693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4">
          <p15:clr>
            <a:srgbClr val="A4A3A4"/>
          </p15:clr>
        </p15:guide>
        <p15:guide id="2" pos="612">
          <p15:clr>
            <a:srgbClr val="A4A3A4"/>
          </p15:clr>
        </p15:guide>
        <p15:guide id="3" orient="horz" pos="6344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iqCJrC89r2ywpctx55DaXjVI0k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4" orient="horz"/>
        <p:guide pos="612"/>
        <p:guide pos="63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7990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"/>
              <a:buChar char="•"/>
            </a:pPr>
            <a:r>
              <a:rPr i="1" lang="en-US"/>
              <a:t>The model has a wide range of potential applications, including tracking changes in land use, monitoring natural disasters, and predicting crop yields.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19" name="Google Shape;119;p2:notes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Flexible to variety of use cases, so can be applied in various domains, which we explored during our project</a:t>
            </a:r>
            <a:endParaRPr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"/>
              <a:buChar char="•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Our GOAL = Explore the use of Foundation models within GeoAI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33" name="Google Shape;133;p3:notes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 the ability of the model to excel in your specific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/>
          <p:nvPr>
            <p:ph idx="2" type="sldImg"/>
          </p:nvPr>
        </p:nvSpPr>
        <p:spPr>
          <a:xfrm>
            <a:off x="571500" y="1336675"/>
            <a:ext cx="6413500" cy="3608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Highlight the importance of auditability in ensuring transparency and accountability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challenges faced during testing the new NASA model (the prevalence of errors and the iterative trial-and-error process)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When we toguht of the geoati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Note the requirement for a deep understanding of the model and Python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User-friendly interface for beginners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Reduction of barriers to entry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Record of the related information on data cards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 txBox="1"/>
          <p:nvPr>
            <p:ph idx="12" type="sldNum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1309436" y="712895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/>
          <p:nvPr>
            <p:ph idx="2" type="pic"/>
          </p:nvPr>
        </p:nvSpPr>
        <p:spPr>
          <a:xfrm>
            <a:off x="8081860" y="1539654"/>
            <a:ext cx="9623970" cy="759924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/>
          <p:nvPr>
            <p:ph idx="1" type="body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indent="-2286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indent="-2286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indent="-2286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indent="-2286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indent="-2286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indent="-2286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indent="-2286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indent="-2286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/>
        </p:txBody>
      </p:sp>
      <p:sp>
        <p:nvSpPr>
          <p:cNvPr id="73" name="Google Shape;73;p23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 rot="5400000">
            <a:off x="6112725" y="-1959143"/>
            <a:ext cx="6784864" cy="16396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 rot="5400000">
            <a:off x="11122726" y="3050857"/>
            <a:ext cx="9062162" cy="409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 rot="5400000">
            <a:off x="2805712" y="-929428"/>
            <a:ext cx="9062162" cy="12059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648022" y="925213"/>
            <a:ext cx="17714269" cy="11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648022" y="2396010"/>
            <a:ext cx="17714269" cy="7102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17614182" y="9694888"/>
            <a:ext cx="1140744" cy="81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870"/>
              <a:buFont typeface="Calibri"/>
              <a:buNone/>
              <a:defRPr sz="187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ctrTitle"/>
          </p:nvPr>
        </p:nvSpPr>
        <p:spPr>
          <a:xfrm>
            <a:off x="2376289" y="1750057"/>
            <a:ext cx="14257735" cy="3722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subTitle"/>
          </p:nvPr>
        </p:nvSpPr>
        <p:spPr>
          <a:xfrm>
            <a:off x="2376289" y="5616511"/>
            <a:ext cx="14257735" cy="258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/>
            </a:lvl1pPr>
            <a:lvl2pPr lvl="1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2pPr>
            <a:lvl3pPr lvl="2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/>
            </a:lvl3pPr>
            <a:lvl4pPr lvl="3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4pPr>
            <a:lvl5pPr lvl="4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5pPr>
            <a:lvl6pPr lvl="5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6pPr>
            <a:lvl7pPr lvl="6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7pPr>
            <a:lvl8pPr lvl="7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8pPr>
            <a:lvl9pPr lvl="8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1297059" y="2665927"/>
            <a:ext cx="16396395" cy="44481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1297059" y="7156164"/>
            <a:ext cx="16396395" cy="2339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3742"/>
              <a:buNone/>
              <a:defRPr sz="3741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3118"/>
              <a:buNone/>
              <a:defRPr sz="3118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807"/>
              <a:buNone/>
              <a:defRPr sz="2807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1306960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2" type="body"/>
          </p:nvPr>
        </p:nvSpPr>
        <p:spPr>
          <a:xfrm>
            <a:off x="9623973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title"/>
          </p:nvPr>
        </p:nvSpPr>
        <p:spPr>
          <a:xfrm>
            <a:off x="1309435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1309437" y="2621369"/>
            <a:ext cx="8042253" cy="1284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b="1" sz="3741"/>
            </a:lvl1pPr>
            <a:lvl2pPr indent="-2286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b="1" sz="3118"/>
            </a:lvl2pPr>
            <a:lvl3pPr indent="-2286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b="1" sz="2807"/>
            </a:lvl3pPr>
            <a:lvl4pPr indent="-2286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4pPr>
            <a:lvl5pPr indent="-2286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5pPr>
            <a:lvl6pPr indent="-2286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6pPr>
            <a:lvl7pPr indent="-2286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7pPr>
            <a:lvl8pPr indent="-2286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8pPr>
            <a:lvl9pPr indent="-2286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1309437" y="3906061"/>
            <a:ext cx="8042253" cy="5745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3" type="body"/>
          </p:nvPr>
        </p:nvSpPr>
        <p:spPr>
          <a:xfrm>
            <a:off x="9623972" y="2621369"/>
            <a:ext cx="8081860" cy="1284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b="1" sz="3741"/>
            </a:lvl1pPr>
            <a:lvl2pPr indent="-2286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b="1" sz="3118"/>
            </a:lvl2pPr>
            <a:lvl3pPr indent="-2286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b="1" sz="2807"/>
            </a:lvl3pPr>
            <a:lvl4pPr indent="-2286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4pPr>
            <a:lvl5pPr indent="-2286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5pPr>
            <a:lvl6pPr indent="-2286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6pPr>
            <a:lvl7pPr indent="-2286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7pPr>
            <a:lvl8pPr indent="-2286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8pPr>
            <a:lvl9pPr indent="-2286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b="1" sz="2495"/>
            </a:lvl9pPr>
          </a:lstStyle>
          <a:p/>
        </p:txBody>
      </p:sp>
      <p:sp>
        <p:nvSpPr>
          <p:cNvPr id="53" name="Google Shape;53;p20"/>
          <p:cNvSpPr txBox="1"/>
          <p:nvPr>
            <p:ph idx="4" type="body"/>
          </p:nvPr>
        </p:nvSpPr>
        <p:spPr>
          <a:xfrm>
            <a:off x="9623972" y="3906061"/>
            <a:ext cx="8081860" cy="5745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1309436" y="712895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081860" y="1539654"/>
            <a:ext cx="9623970" cy="7599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45401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indent="-505841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Char char="•"/>
              <a:defRPr sz="4366"/>
            </a:lvl2pPr>
            <a:lvl3pPr indent="-466217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indent="-426592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indent="-426592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indent="-426592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indent="-426592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indent="-426592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indent="-426592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/>
        </p:txBody>
      </p:sp>
      <p:sp>
        <p:nvSpPr>
          <p:cNvPr id="65" name="Google Shape;65;p22"/>
          <p:cNvSpPr txBox="1"/>
          <p:nvPr>
            <p:ph idx="2" type="body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indent="-228600" lvl="1" marL="914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indent="-228600" lvl="2" marL="1371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indent="-228600" lvl="3" marL="1828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indent="-228600" lvl="4" marL="22860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indent="-228600" lvl="5" marL="27432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indent="-228600" lvl="6" marL="32004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indent="-228600" lvl="7" marL="3657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indent="-228600" lvl="8" marL="41148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Calibri"/>
              <a:buNone/>
              <a:defRPr b="0" i="0" sz="68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5841" lvl="0" marL="457200" marR="0" rt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Char char="•"/>
              <a:defRPr b="0" i="0" sz="43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6217" lvl="1" marL="9144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b="0" i="0" sz="374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26592" lvl="2" marL="13716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b="0" i="0" sz="31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844" lvl="3" marL="18288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844" lvl="4" marL="22860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844" lvl="5" marL="27432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844" lvl="6" marL="32004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844" lvl="7" marL="36576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844" lvl="8" marL="4114800" marR="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b="0" i="0" sz="280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1306960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6297166" y="9911200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7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1" y="2"/>
            <a:ext cx="19010313" cy="1112119"/>
            <a:chOff x="-324644" y="2222500"/>
            <a:chExt cx="22261685" cy="1302327"/>
          </a:xfrm>
        </p:grpSpPr>
        <p:sp>
          <p:nvSpPr>
            <p:cNvPr id="94" name="Google Shape;94;p1"/>
            <p:cNvSpPr/>
            <p:nvPr/>
          </p:nvSpPr>
          <p:spPr>
            <a:xfrm>
              <a:off x="-324644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6363156" y="2222500"/>
              <a:ext cx="5573885" cy="1302327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2379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08005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 txBox="1"/>
          <p:nvPr/>
        </p:nvSpPr>
        <p:spPr>
          <a:xfrm>
            <a:off x="1574985" y="317499"/>
            <a:ext cx="1600200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I-GUIDE</a:t>
            </a:r>
            <a:endParaRPr b="1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5408006" y="241300"/>
            <a:ext cx="3466598" cy="580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495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Summer School</a:t>
            </a:r>
            <a:endParaRPr b="1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0571956" y="241300"/>
            <a:ext cx="2743200" cy="580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406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Boulder, CO</a:t>
            </a:r>
            <a:endParaRPr b="1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5601158" y="317502"/>
            <a:ext cx="2785059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08 / 11 / 2023</a:t>
            </a:r>
            <a:endParaRPr b="1"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" y="3898902"/>
            <a:ext cx="19010313" cy="69455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173133" y="2373192"/>
            <a:ext cx="11936690" cy="1120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10945" lvl="0" marL="122301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318B"/>
                </a:solidFill>
                <a:latin typeface="Calibri"/>
                <a:ea typeface="Calibri"/>
                <a:cs typeface="Calibri"/>
                <a:sym typeface="Calibri"/>
              </a:rPr>
              <a:t>GeoAI Model Transformation </a:t>
            </a:r>
            <a:endParaRPr b="1" sz="7200">
              <a:solidFill>
                <a:srgbClr val="0031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 flipH="1" rot="10800000">
            <a:off x="1946650" y="3382947"/>
            <a:ext cx="10210176" cy="363926"/>
          </a:xfrm>
          <a:custGeom>
            <a:rect b="b" l="l" r="r" t="t"/>
            <a:pathLst>
              <a:path extrusionOk="0" h="120000"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cap="flat" cmpd="sng" w="9525">
            <a:solidFill>
              <a:srgbClr val="002E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2071550" y="4010859"/>
            <a:ext cx="7958332" cy="3360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6 (Team Awesome)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Claire Simpson, Salar Jarhan, Yalin Yang, Jiyoung Lee, Yanhong Huang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1946650" y="8241826"/>
            <a:ext cx="7958331" cy="14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leaders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Eric Shook &amp; Dr. Diana Sinton</a:t>
            </a:r>
            <a:endParaRPr/>
          </a:p>
        </p:txBody>
      </p:sp>
      <p:grpSp>
        <p:nvGrpSpPr>
          <p:cNvPr id="107" name="Google Shape;107;p1"/>
          <p:cNvGrpSpPr/>
          <p:nvPr/>
        </p:nvGrpSpPr>
        <p:grpSpPr>
          <a:xfrm flipH="1">
            <a:off x="12970154" y="2027094"/>
            <a:ext cx="5084995" cy="7524312"/>
            <a:chOff x="7358182" y="1230922"/>
            <a:chExt cx="1273580" cy="1884528"/>
          </a:xfrm>
        </p:grpSpPr>
        <p:pic>
          <p:nvPicPr>
            <p:cNvPr descr="Earth globe: Americas with solid fill" id="108" name="Google Shape;10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17362" y="123092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"/>
            <p:cNvSpPr/>
            <p:nvPr/>
          </p:nvSpPr>
          <p:spPr>
            <a:xfrm rot="-7200000">
              <a:off x="7790512" y="2087523"/>
              <a:ext cx="335741" cy="349825"/>
            </a:xfrm>
            <a:custGeom>
              <a:rect b="b" l="l" r="r" t="t"/>
              <a:pathLst>
                <a:path extrusionOk="0" h="349825" w="335741">
                  <a:moveTo>
                    <a:pt x="328917" y="147647"/>
                  </a:moveTo>
                  <a:cubicBezTo>
                    <a:pt x="328329" y="139105"/>
                    <a:pt x="322114" y="132006"/>
                    <a:pt x="313725" y="130292"/>
                  </a:cubicBezTo>
                  <a:lnTo>
                    <a:pt x="213008" y="109728"/>
                  </a:lnTo>
                  <a:cubicBezTo>
                    <a:pt x="206744" y="108431"/>
                    <a:pt x="200249" y="110383"/>
                    <a:pt x="195739" y="114919"/>
                  </a:cubicBezTo>
                  <a:lnTo>
                    <a:pt x="175393" y="135255"/>
                  </a:lnTo>
                  <a:lnTo>
                    <a:pt x="40138" y="0"/>
                  </a:lnTo>
                  <a:cubicBezTo>
                    <a:pt x="38506" y="27714"/>
                    <a:pt x="23546" y="52919"/>
                    <a:pt x="0" y="67628"/>
                  </a:cubicBezTo>
                  <a:lnTo>
                    <a:pt x="121510" y="189138"/>
                  </a:lnTo>
                  <a:lnTo>
                    <a:pt x="101860" y="208798"/>
                  </a:lnTo>
                  <a:cubicBezTo>
                    <a:pt x="97397" y="213262"/>
                    <a:pt x="95435" y="219647"/>
                    <a:pt x="96622" y="225847"/>
                  </a:cubicBezTo>
                  <a:lnTo>
                    <a:pt x="116100" y="327612"/>
                  </a:lnTo>
                  <a:cubicBezTo>
                    <a:pt x="117731" y="336120"/>
                    <a:pt x="124898" y="342456"/>
                    <a:pt x="133541" y="343033"/>
                  </a:cubicBezTo>
                  <a:lnTo>
                    <a:pt x="234563" y="349768"/>
                  </a:lnTo>
                  <a:cubicBezTo>
                    <a:pt x="234991" y="349768"/>
                    <a:pt x="235420" y="349815"/>
                    <a:pt x="235849" y="349815"/>
                  </a:cubicBezTo>
                  <a:cubicBezTo>
                    <a:pt x="246370" y="350160"/>
                    <a:pt x="255178" y="341910"/>
                    <a:pt x="255522" y="331389"/>
                  </a:cubicBezTo>
                  <a:cubicBezTo>
                    <a:pt x="255867" y="320868"/>
                    <a:pt x="247618" y="312060"/>
                    <a:pt x="237096" y="311715"/>
                  </a:cubicBezTo>
                  <a:lnTo>
                    <a:pt x="150743" y="306000"/>
                  </a:lnTo>
                  <a:lnTo>
                    <a:pt x="135931" y="228610"/>
                  </a:lnTo>
                  <a:lnTo>
                    <a:pt x="215436" y="149104"/>
                  </a:lnTo>
                  <a:lnTo>
                    <a:pt x="291884" y="164678"/>
                  </a:lnTo>
                  <a:lnTo>
                    <a:pt x="297656" y="251203"/>
                  </a:lnTo>
                  <a:cubicBezTo>
                    <a:pt x="298356" y="261708"/>
                    <a:pt x="307439" y="269658"/>
                    <a:pt x="317945" y="268957"/>
                  </a:cubicBezTo>
                  <a:cubicBezTo>
                    <a:pt x="328450" y="268257"/>
                    <a:pt x="336398" y="259174"/>
                    <a:pt x="335699" y="2486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7492229" y="2672985"/>
              <a:ext cx="322716" cy="328164"/>
            </a:xfrm>
            <a:custGeom>
              <a:rect b="b" l="l" r="r" t="t"/>
              <a:pathLst>
                <a:path extrusionOk="0" h="328164" w="322716">
                  <a:moveTo>
                    <a:pt x="322717" y="146628"/>
                  </a:moveTo>
                  <a:cubicBezTo>
                    <a:pt x="322724" y="116010"/>
                    <a:pt x="313969" y="86029"/>
                    <a:pt x="297485" y="60227"/>
                  </a:cubicBezTo>
                  <a:lnTo>
                    <a:pt x="230276" y="140522"/>
                  </a:lnTo>
                  <a:cubicBezTo>
                    <a:pt x="195500" y="182209"/>
                    <a:pt x="133513" y="187811"/>
                    <a:pt x="91826" y="153033"/>
                  </a:cubicBezTo>
                  <a:cubicBezTo>
                    <a:pt x="50140" y="118257"/>
                    <a:pt x="44538" y="56270"/>
                    <a:pt x="79315" y="14584"/>
                  </a:cubicBezTo>
                  <a:cubicBezTo>
                    <a:pt x="83099" y="10047"/>
                    <a:pt x="87285" y="5861"/>
                    <a:pt x="91821" y="2076"/>
                  </a:cubicBezTo>
                  <a:lnTo>
                    <a:pt x="94297" y="0"/>
                  </a:lnTo>
                  <a:cubicBezTo>
                    <a:pt x="36874" y="26205"/>
                    <a:pt x="23" y="83508"/>
                    <a:pt x="0" y="146628"/>
                  </a:cubicBezTo>
                  <a:lnTo>
                    <a:pt x="0" y="328165"/>
                  </a:lnTo>
                  <a:lnTo>
                    <a:pt x="322717" y="328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7577421" y="2517165"/>
              <a:ext cx="279882" cy="302971"/>
            </a:xfrm>
            <a:custGeom>
              <a:rect b="b" l="l" r="r" t="t"/>
              <a:pathLst>
                <a:path extrusionOk="0" h="302971" w="279882">
                  <a:moveTo>
                    <a:pt x="238087" y="17259"/>
                  </a:moveTo>
                  <a:cubicBezTo>
                    <a:pt x="238087" y="11461"/>
                    <a:pt x="238673" y="5679"/>
                    <a:pt x="239839" y="0"/>
                  </a:cubicBezTo>
                  <a:lnTo>
                    <a:pt x="24946" y="179803"/>
                  </a:lnTo>
                  <a:cubicBezTo>
                    <a:pt x="-4570" y="204534"/>
                    <a:pt x="-8449" y="248509"/>
                    <a:pt x="16282" y="278025"/>
                  </a:cubicBezTo>
                  <a:cubicBezTo>
                    <a:pt x="41012" y="307541"/>
                    <a:pt x="84988" y="311420"/>
                    <a:pt x="114504" y="286689"/>
                  </a:cubicBezTo>
                  <a:cubicBezTo>
                    <a:pt x="117640" y="284061"/>
                    <a:pt x="120540" y="281162"/>
                    <a:pt x="123168" y="278025"/>
                  </a:cubicBezTo>
                  <a:lnTo>
                    <a:pt x="279882" y="90735"/>
                  </a:lnTo>
                  <a:cubicBezTo>
                    <a:pt x="254004" y="75292"/>
                    <a:pt x="238135" y="47395"/>
                    <a:pt x="238087" y="17259"/>
                  </a:cubicBezTo>
                  <a:close/>
                  <a:moveTo>
                    <a:pt x="94478" y="235439"/>
                  </a:moveTo>
                  <a:cubicBezTo>
                    <a:pt x="87040" y="242880"/>
                    <a:pt x="74978" y="242882"/>
                    <a:pt x="67538" y="235443"/>
                  </a:cubicBezTo>
                  <a:cubicBezTo>
                    <a:pt x="60097" y="228005"/>
                    <a:pt x="60095" y="215943"/>
                    <a:pt x="67533" y="208502"/>
                  </a:cubicBezTo>
                  <a:cubicBezTo>
                    <a:pt x="74972" y="201061"/>
                    <a:pt x="87034" y="201059"/>
                    <a:pt x="94475" y="208498"/>
                  </a:cubicBezTo>
                  <a:cubicBezTo>
                    <a:pt x="94475" y="208499"/>
                    <a:pt x="94477" y="208501"/>
                    <a:pt x="94478" y="208502"/>
                  </a:cubicBezTo>
                  <a:cubicBezTo>
                    <a:pt x="101915" y="215941"/>
                    <a:pt x="101915" y="228000"/>
                    <a:pt x="94478" y="2354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7453558" y="3039250"/>
              <a:ext cx="400050" cy="76200"/>
            </a:xfrm>
            <a:custGeom>
              <a:rect b="b" l="l" r="r" t="t"/>
              <a:pathLst>
                <a:path extrusionOk="0" h="76200" w="400050">
                  <a:moveTo>
                    <a:pt x="361950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76200"/>
                  </a:lnTo>
                  <a:lnTo>
                    <a:pt x="400050" y="76200"/>
                  </a:lnTo>
                  <a:lnTo>
                    <a:pt x="400050" y="38100"/>
                  </a:lnTo>
                  <a:cubicBezTo>
                    <a:pt x="400050" y="17058"/>
                    <a:pt x="382992" y="0"/>
                    <a:pt x="36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7844083" y="2477275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57150" y="0"/>
                  </a:moveTo>
                  <a:cubicBezTo>
                    <a:pt x="25587" y="0"/>
                    <a:pt x="0" y="25587"/>
                    <a:pt x="0" y="57150"/>
                  </a:cubicBezTo>
                  <a:cubicBezTo>
                    <a:pt x="0" y="88713"/>
                    <a:pt x="25587" y="114300"/>
                    <a:pt x="57150" y="114300"/>
                  </a:cubicBezTo>
                  <a:cubicBezTo>
                    <a:pt x="88713" y="114300"/>
                    <a:pt x="114300" y="88713"/>
                    <a:pt x="114300" y="57150"/>
                  </a:cubicBezTo>
                  <a:cubicBezTo>
                    <a:pt x="114300" y="25587"/>
                    <a:pt x="88713" y="0"/>
                    <a:pt x="57150" y="0"/>
                  </a:cubicBezTo>
                  <a:close/>
                  <a:moveTo>
                    <a:pt x="57150" y="71438"/>
                  </a:moveTo>
                  <a:cubicBezTo>
                    <a:pt x="49259" y="71438"/>
                    <a:pt x="42863" y="65041"/>
                    <a:pt x="42863" y="57150"/>
                  </a:cubicBezTo>
                  <a:cubicBezTo>
                    <a:pt x="42863" y="49259"/>
                    <a:pt x="49259" y="42863"/>
                    <a:pt x="57150" y="42863"/>
                  </a:cubicBezTo>
                  <a:cubicBezTo>
                    <a:pt x="65041" y="42863"/>
                    <a:pt x="71438" y="49259"/>
                    <a:pt x="71438" y="57150"/>
                  </a:cubicBezTo>
                  <a:cubicBezTo>
                    <a:pt x="71438" y="65041"/>
                    <a:pt x="65041" y="71438"/>
                    <a:pt x="57150" y="714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rtificial Intelligence with solid fill" id="114" name="Google Shape;11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438366">
              <a:off x="7384830" y="2198977"/>
              <a:ext cx="447677" cy="4476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0"/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58" name="Google Shape;258;p10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A0D1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A0D1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0"/>
          <p:cNvSpPr txBox="1"/>
          <p:nvPr/>
        </p:nvSpPr>
        <p:spPr>
          <a:xfrm>
            <a:off x="400750" y="684379"/>
            <a:ext cx="9104406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/>
          </a:p>
        </p:txBody>
      </p:sp>
      <p:sp>
        <p:nvSpPr>
          <p:cNvPr id="261" name="Google Shape;261;p10"/>
          <p:cNvSpPr txBox="1"/>
          <p:nvPr/>
        </p:nvSpPr>
        <p:spPr>
          <a:xfrm>
            <a:off x="495635" y="1512363"/>
            <a:ext cx="8411081" cy="6155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Advance Geo AI research based on </a:t>
            </a: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reproducibility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Guide for you to execute your own tasks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3" name="Google Shape;263;p10"/>
          <p:cNvGrpSpPr/>
          <p:nvPr/>
        </p:nvGrpSpPr>
        <p:grpSpPr>
          <a:xfrm>
            <a:off x="9260124" y="1910488"/>
            <a:ext cx="9344936" cy="7080547"/>
            <a:chOff x="8437499" y="1061166"/>
            <a:chExt cx="11432024" cy="8665951"/>
          </a:xfrm>
        </p:grpSpPr>
        <p:pic>
          <p:nvPicPr>
            <p:cNvPr descr="A screenshot of a computer&#10;&#10;Description automatically generated" id="264" name="Google Shape;26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37499" y="1061166"/>
              <a:ext cx="8503154" cy="5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omputer&#10;&#10;Description automatically generated" id="265" name="Google Shape;265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47830" y="1845398"/>
              <a:ext cx="8114857" cy="6369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41990" y="2952989"/>
              <a:ext cx="8117205" cy="5263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52321" y="4367773"/>
              <a:ext cx="8117202" cy="53593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idx="12" type="sldNum"/>
          </p:nvPr>
        </p:nvSpPr>
        <p:spPr>
          <a:xfrm>
            <a:off x="17614181" y="9694845"/>
            <a:ext cx="1140743" cy="818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050" lIns="190050" spcFirstLastPara="1" rIns="190050" wrap="square" tIns="1900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</a:pPr>
            <a:fld id="{00000000-1234-1234-1234-123412341234}" type="slidenum">
              <a:rPr b="1" lang="en-US"/>
              <a:t>‹#›</a:t>
            </a:fld>
            <a:endParaRPr b="1"/>
          </a:p>
        </p:txBody>
      </p:sp>
      <p:sp>
        <p:nvSpPr>
          <p:cNvPr id="273" name="Google Shape;273;p11"/>
          <p:cNvSpPr txBox="1"/>
          <p:nvPr>
            <p:ph idx="4294967295" type="ctrTitle"/>
          </p:nvPr>
        </p:nvSpPr>
        <p:spPr>
          <a:xfrm>
            <a:off x="648039" y="4767079"/>
            <a:ext cx="17714268" cy="4267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050" lIns="190050" spcFirstLastPara="1" rIns="190050" wrap="square" tIns="190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1"/>
              <a:buFont typeface="Calibri"/>
              <a:buNone/>
            </a:pPr>
            <a:r>
              <a:rPr b="1" i="0" lang="en-US" sz="68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1" i="0" sz="68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1"/>
              <a:buFont typeface="Calibri"/>
              <a:buNone/>
            </a:pPr>
            <a:r>
              <a:rPr b="1" i="0" lang="en-US" sz="68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Awesome Geo AI</a:t>
            </a:r>
            <a:endParaRPr b="1" i="0" sz="68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1"/>
              <a:buFont typeface="Calibri"/>
              <a:buNone/>
            </a:pPr>
            <a:r>
              <a:rPr b="1" i="0" lang="en-US" sz="68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Awesome I-GUIDE</a:t>
            </a:r>
            <a:endParaRPr b="1" i="0" sz="68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1"/>
              <a:buFont typeface="Calibri"/>
              <a:buNone/>
            </a:pPr>
            <a:r>
              <a:rPr b="1" i="0" lang="en-US" sz="68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Awesome Summer School</a:t>
            </a:r>
            <a:endParaRPr b="1" i="0" sz="68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4777" y="207845"/>
            <a:ext cx="1677490" cy="81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2698" y="1026140"/>
            <a:ext cx="2504043" cy="3701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1"/>
          <p:cNvGrpSpPr/>
          <p:nvPr/>
        </p:nvGrpSpPr>
        <p:grpSpPr>
          <a:xfrm>
            <a:off x="1" y="9694847"/>
            <a:ext cx="19010313" cy="1112119"/>
            <a:chOff x="-324644" y="2222500"/>
            <a:chExt cx="22261685" cy="1302327"/>
          </a:xfrm>
        </p:grpSpPr>
        <p:sp>
          <p:nvSpPr>
            <p:cNvPr id="277" name="Google Shape;277;p11"/>
            <p:cNvSpPr/>
            <p:nvPr/>
          </p:nvSpPr>
          <p:spPr>
            <a:xfrm>
              <a:off x="-324644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6363156" y="2222500"/>
              <a:ext cx="5573885" cy="1302327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52379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108005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1"/>
          <p:cNvSpPr txBox="1"/>
          <p:nvPr/>
        </p:nvSpPr>
        <p:spPr>
          <a:xfrm>
            <a:off x="1574985" y="10012344"/>
            <a:ext cx="1600200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I-GUIDE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5408006" y="9936145"/>
            <a:ext cx="3466598" cy="580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495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Summer School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 txBox="1"/>
          <p:nvPr/>
        </p:nvSpPr>
        <p:spPr>
          <a:xfrm>
            <a:off x="10571956" y="9936145"/>
            <a:ext cx="2743200" cy="580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406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Boulder, CO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 txBox="1"/>
          <p:nvPr/>
        </p:nvSpPr>
        <p:spPr>
          <a:xfrm>
            <a:off x="15601158" y="10012347"/>
            <a:ext cx="2785059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08 / 11 / 2023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2"/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90" name="Google Shape;290;p12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12"/>
          <p:cNvSpPr txBox="1"/>
          <p:nvPr/>
        </p:nvSpPr>
        <p:spPr>
          <a:xfrm>
            <a:off x="400750" y="684379"/>
            <a:ext cx="4191000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Fine-tuning: Burn scar</a:t>
            </a:r>
            <a:endParaRPr b="1"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12"/>
          <p:cNvGrpSpPr/>
          <p:nvPr/>
        </p:nvGrpSpPr>
        <p:grpSpPr>
          <a:xfrm>
            <a:off x="14189892" y="1461139"/>
            <a:ext cx="5401862" cy="1097626"/>
            <a:chOff x="14254570" y="976099"/>
            <a:chExt cx="5401862" cy="1097626"/>
          </a:xfrm>
        </p:grpSpPr>
        <p:sp>
          <p:nvSpPr>
            <p:cNvPr id="294" name="Google Shape;294;p12"/>
            <p:cNvSpPr/>
            <p:nvPr/>
          </p:nvSpPr>
          <p:spPr>
            <a:xfrm>
              <a:off x="14254570" y="1008454"/>
              <a:ext cx="510900" cy="29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4952395" y="976099"/>
              <a:ext cx="4704037" cy="18375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Unburnt land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14254570" y="1776725"/>
              <a:ext cx="510900" cy="29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14952395" y="1744370"/>
              <a:ext cx="4380457" cy="32935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Burn scar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12"/>
          <p:cNvGrpSpPr/>
          <p:nvPr/>
        </p:nvGrpSpPr>
        <p:grpSpPr>
          <a:xfrm>
            <a:off x="5503372" y="2843222"/>
            <a:ext cx="13378651" cy="6642661"/>
            <a:chOff x="3514537" y="2778406"/>
            <a:chExt cx="15661469" cy="7829756"/>
          </a:xfrm>
        </p:grpSpPr>
        <p:pic>
          <p:nvPicPr>
            <p:cNvPr descr="A satellite image of a land&#10;&#10;Description automatically generated" id="299" name="Google Shape;299;p12"/>
            <p:cNvPicPr preferRelativeResize="0"/>
            <p:nvPr/>
          </p:nvPicPr>
          <p:blipFill rotWithShape="1">
            <a:blip r:embed="rId3">
              <a:alphaModFix/>
            </a:blip>
            <a:srcRect b="50032" l="160" r="56988" t="2641"/>
            <a:stretch/>
          </p:blipFill>
          <p:spPr>
            <a:xfrm>
              <a:off x="3647016" y="2797386"/>
              <a:ext cx="3787057" cy="374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atellite image of a mountain range&#10;&#10;Description automatically generated" id="300" name="Google Shape;300;p12"/>
            <p:cNvPicPr preferRelativeResize="0"/>
            <p:nvPr/>
          </p:nvPicPr>
          <p:blipFill rotWithShape="1">
            <a:blip r:embed="rId4">
              <a:alphaModFix/>
            </a:blip>
            <a:srcRect b="120" l="0" r="56718" t="52445"/>
            <a:stretch/>
          </p:blipFill>
          <p:spPr>
            <a:xfrm>
              <a:off x="15322551" y="2824632"/>
              <a:ext cx="3830830" cy="374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map&#10;&#10;Description automatically generated" id="301" name="Google Shape;301;p12"/>
            <p:cNvPicPr preferRelativeResize="0"/>
            <p:nvPr/>
          </p:nvPicPr>
          <p:blipFill rotWithShape="1">
            <a:blip r:embed="rId3">
              <a:alphaModFix/>
            </a:blip>
            <a:srcRect b="314" l="215" r="56928" t="52701"/>
            <a:stretch/>
          </p:blipFill>
          <p:spPr>
            <a:xfrm>
              <a:off x="7542174" y="2806878"/>
              <a:ext cx="3787613" cy="3714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map of a mountain range&#10;&#10;Description automatically generated" id="302" name="Google Shape;302;p12"/>
            <p:cNvPicPr preferRelativeResize="0"/>
            <p:nvPr/>
          </p:nvPicPr>
          <p:blipFill rotWithShape="1">
            <a:blip r:embed="rId4">
              <a:alphaModFix/>
            </a:blip>
            <a:srcRect b="50014" l="382" r="56438" t="2640"/>
            <a:stretch/>
          </p:blipFill>
          <p:spPr>
            <a:xfrm>
              <a:off x="11358702" y="2778406"/>
              <a:ext cx="3821933" cy="3742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atellite image of a land&#10;&#10;Description automatically generated" id="303" name="Google Shape;303;p12"/>
            <p:cNvPicPr preferRelativeResize="0"/>
            <p:nvPr/>
          </p:nvPicPr>
          <p:blipFill rotWithShape="1">
            <a:blip r:embed="rId3">
              <a:alphaModFix/>
            </a:blip>
            <a:srcRect b="50060" l="56129" r="967" t="2641"/>
            <a:stretch/>
          </p:blipFill>
          <p:spPr>
            <a:xfrm>
              <a:off x="3514537" y="6869096"/>
              <a:ext cx="3791680" cy="3739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ack and white map&#10;&#10;Description automatically generated" id="304" name="Google Shape;304;p12"/>
            <p:cNvPicPr preferRelativeResize="0"/>
            <p:nvPr/>
          </p:nvPicPr>
          <p:blipFill rotWithShape="1">
            <a:blip r:embed="rId4">
              <a:alphaModFix/>
            </a:blip>
            <a:srcRect b="119" l="57511" r="-966" t="52701"/>
            <a:stretch/>
          </p:blipFill>
          <p:spPr>
            <a:xfrm>
              <a:off x="15329800" y="6839394"/>
              <a:ext cx="3846206" cy="3729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map&#10;&#10;Description automatically generated" id="305" name="Google Shape;305;p12"/>
            <p:cNvPicPr preferRelativeResize="0"/>
            <p:nvPr/>
          </p:nvPicPr>
          <p:blipFill rotWithShape="1">
            <a:blip r:embed="rId3">
              <a:alphaModFix/>
            </a:blip>
            <a:srcRect b="239" l="57312" r="-215" t="52821"/>
            <a:stretch/>
          </p:blipFill>
          <p:spPr>
            <a:xfrm>
              <a:off x="7438655" y="6886029"/>
              <a:ext cx="3791706" cy="3710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white outline of a continent&#10;&#10;Description automatically generated" id="306" name="Google Shape;306;p12"/>
            <p:cNvPicPr preferRelativeResize="0"/>
            <p:nvPr/>
          </p:nvPicPr>
          <p:blipFill rotWithShape="1">
            <a:blip r:embed="rId4">
              <a:alphaModFix/>
            </a:blip>
            <a:srcRect b="49819" l="57940" r="-1287" t="3001"/>
            <a:stretch/>
          </p:blipFill>
          <p:spPr>
            <a:xfrm>
              <a:off x="11361353" y="6867047"/>
              <a:ext cx="3836814" cy="37295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2"/>
          <p:cNvSpPr txBox="1"/>
          <p:nvPr/>
        </p:nvSpPr>
        <p:spPr>
          <a:xfrm>
            <a:off x="1242248" y="4004965"/>
            <a:ext cx="47049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(Raw Imagery)</a:t>
            </a:r>
            <a:endParaRPr/>
          </a:p>
        </p:txBody>
      </p:sp>
      <p:sp>
        <p:nvSpPr>
          <p:cNvPr id="308" name="Google Shape;308;p12"/>
          <p:cNvSpPr txBox="1"/>
          <p:nvPr/>
        </p:nvSpPr>
        <p:spPr>
          <a:xfrm>
            <a:off x="1242155" y="7198600"/>
            <a:ext cx="509046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(Binary Classification)</a:t>
            </a:r>
            <a:endParaRPr/>
          </a:p>
        </p:txBody>
      </p:sp>
      <p:sp>
        <p:nvSpPr>
          <p:cNvPr id="309" name="Google Shape;309;p12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620439" y="1754106"/>
            <a:ext cx="17764947" cy="3329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Gain </a:t>
            </a: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practical experience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applying </a:t>
            </a: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deep learning techniques</a:t>
            </a:r>
            <a:r>
              <a:rPr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real-world spatial problems, at the</a:t>
            </a:r>
            <a:r>
              <a:rPr b="1"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cutting edge of GeoAI</a:t>
            </a:r>
            <a:endParaRPr b="1" sz="5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969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7827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35"/>
              <a:buFont typeface="Arial"/>
              <a:buNone/>
            </a:pPr>
            <a:r>
              <a:t/>
            </a:r>
            <a:endParaRPr sz="4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123" name="Google Shape;123;p2"/>
            <p:cNvSpPr/>
            <p:nvPr/>
          </p:nvSpPr>
          <p:spPr>
            <a:xfrm>
              <a:off x="0" y="8642693"/>
              <a:ext cx="3923363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621605" y="8642689"/>
              <a:ext cx="714743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 txBox="1"/>
          <p:nvPr/>
        </p:nvSpPr>
        <p:spPr>
          <a:xfrm>
            <a:off x="768164" y="541365"/>
            <a:ext cx="3581400" cy="782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sz="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screen&#10;&#10;Description automatically generated" id="127" name="Google Shape;127;p2"/>
          <p:cNvPicPr preferRelativeResize="0"/>
          <p:nvPr/>
        </p:nvPicPr>
        <p:blipFill rotWithShape="1">
          <a:blip r:embed="rId3">
            <a:alphaModFix/>
          </a:blip>
          <a:srcRect b="-193" l="2004" r="1820" t="43133"/>
          <a:stretch/>
        </p:blipFill>
        <p:spPr>
          <a:xfrm>
            <a:off x="8977866" y="3981907"/>
            <a:ext cx="9854772" cy="587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1015801" y="3987056"/>
            <a:ext cx="7531017" cy="6216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i="1"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“NASA's first open-source geospatial artificial intelligence (AI) foundation model for Earth observation data…is a </a:t>
            </a:r>
            <a:r>
              <a:rPr b="1" i="1"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milestone in the application of AI for Earth science.</a:t>
            </a:r>
            <a:r>
              <a:rPr i="1"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i="1" sz="4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1016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773649" y="10157054"/>
            <a:ext cx="112269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(https://www.earthdata.nasa.gov/news/impact-ibm-hls-foundation-model)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b="149" l="619" r="917" t="915"/>
          <a:stretch/>
        </p:blipFill>
        <p:spPr>
          <a:xfrm>
            <a:off x="1900718" y="0"/>
            <a:ext cx="15648777" cy="1079844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36" name="Google Shape;136;p3"/>
          <p:cNvGrpSpPr/>
          <p:nvPr/>
        </p:nvGrpSpPr>
        <p:grpSpPr>
          <a:xfrm>
            <a:off x="-19844" y="546100"/>
            <a:ext cx="4800599" cy="828000"/>
            <a:chOff x="0" y="8642689"/>
            <a:chExt cx="4336348" cy="439424"/>
          </a:xfrm>
        </p:grpSpPr>
        <p:sp>
          <p:nvSpPr>
            <p:cNvPr id="137" name="Google Shape;137;p3"/>
            <p:cNvSpPr/>
            <p:nvPr/>
          </p:nvSpPr>
          <p:spPr>
            <a:xfrm>
              <a:off x="0" y="8642693"/>
              <a:ext cx="3923363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621605" y="8642689"/>
              <a:ext cx="714743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3"/>
          <p:cNvSpPr txBox="1"/>
          <p:nvPr/>
        </p:nvSpPr>
        <p:spPr>
          <a:xfrm>
            <a:off x="768164" y="541365"/>
            <a:ext cx="3581400" cy="782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sz="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2169278" y="10320774"/>
            <a:ext cx="107584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(https://blogs.nvidia.com/blog/2023/03/13/what-are-foundation-models/)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4"/>
          <p:cNvGrpSpPr/>
          <p:nvPr/>
        </p:nvGrpSpPr>
        <p:grpSpPr>
          <a:xfrm>
            <a:off x="0" y="546100"/>
            <a:ext cx="6152356" cy="828000"/>
            <a:chOff x="690396" y="8642689"/>
            <a:chExt cx="3370629" cy="439424"/>
          </a:xfrm>
        </p:grpSpPr>
        <p:sp>
          <p:nvSpPr>
            <p:cNvPr id="148" name="Google Shape;148;p4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 txBox="1"/>
          <p:nvPr/>
        </p:nvSpPr>
        <p:spPr>
          <a:xfrm>
            <a:off x="734379" y="1509284"/>
            <a:ext cx="17995813" cy="85028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1.   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foundation model to the I-GUIDE Platform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    Replicate model fine-tuning for flood, burn, and crop classification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3.   </a:t>
            </a: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our own fine-tuned model to detect built areas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733661" y="681300"/>
            <a:ext cx="5257800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Objectives</a:t>
            </a:r>
            <a:endParaRPr b="1"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 game&#10;&#10;Description automatically generated" id="153" name="Google Shape;1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22" y="4194706"/>
            <a:ext cx="15265970" cy="606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1977980" y="10114101"/>
            <a:ext cx="77425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(https://huggingface.co/ibm-nasa-geospatial)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5"/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160" name="Google Shape;160;p5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5"/>
          <p:cNvSpPr txBox="1"/>
          <p:nvPr/>
        </p:nvSpPr>
        <p:spPr>
          <a:xfrm>
            <a:off x="400750" y="684379"/>
            <a:ext cx="4191000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Fine-tuning: Flooding</a:t>
            </a:r>
            <a:endParaRPr b="1"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5"/>
          <p:cNvGrpSpPr/>
          <p:nvPr/>
        </p:nvGrpSpPr>
        <p:grpSpPr>
          <a:xfrm>
            <a:off x="12257634" y="564498"/>
            <a:ext cx="6426571" cy="1597659"/>
            <a:chOff x="6265000" y="445013"/>
            <a:chExt cx="2854258" cy="709575"/>
          </a:xfrm>
        </p:grpSpPr>
        <p:sp>
          <p:nvSpPr>
            <p:cNvPr id="164" name="Google Shape;164;p5"/>
            <p:cNvSpPr/>
            <p:nvPr/>
          </p:nvSpPr>
          <p:spPr>
            <a:xfrm>
              <a:off x="6265000" y="445013"/>
              <a:ext cx="339563" cy="29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96458" y="445013"/>
              <a:ext cx="2422800" cy="29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water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265000" y="848071"/>
              <a:ext cx="358600" cy="30651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696458" y="852832"/>
              <a:ext cx="2422800" cy="29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Water / Flood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5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1242248" y="4004965"/>
            <a:ext cx="47049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(Raw Imagery)</a:t>
            </a:r>
            <a:endParaRPr/>
          </a:p>
        </p:txBody>
      </p:sp>
      <p:sp>
        <p:nvSpPr>
          <p:cNvPr id="170" name="Google Shape;170;p5"/>
          <p:cNvSpPr txBox="1"/>
          <p:nvPr/>
        </p:nvSpPr>
        <p:spPr>
          <a:xfrm>
            <a:off x="1242155" y="7198600"/>
            <a:ext cx="509046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(Binary Classification)</a:t>
            </a:r>
            <a:endParaRPr/>
          </a:p>
        </p:txBody>
      </p:sp>
      <p:grpSp>
        <p:nvGrpSpPr>
          <p:cNvPr id="171" name="Google Shape;171;p5"/>
          <p:cNvGrpSpPr/>
          <p:nvPr/>
        </p:nvGrpSpPr>
        <p:grpSpPr>
          <a:xfrm>
            <a:off x="5682097" y="2526529"/>
            <a:ext cx="11524051" cy="7855255"/>
            <a:chOff x="5633590" y="2736713"/>
            <a:chExt cx="10100300" cy="6884599"/>
          </a:xfrm>
        </p:grpSpPr>
        <p:pic>
          <p:nvPicPr>
            <p:cNvPr id="172" name="Google Shape;172;p5"/>
            <p:cNvPicPr preferRelativeResize="0"/>
            <p:nvPr/>
          </p:nvPicPr>
          <p:blipFill rotWithShape="1">
            <a:blip r:embed="rId3">
              <a:alphaModFix/>
            </a:blip>
            <a:srcRect b="0" l="-311" r="156" t="1360"/>
            <a:stretch/>
          </p:blipFill>
          <p:spPr>
            <a:xfrm rot="5400000">
              <a:off x="7241440" y="1128862"/>
              <a:ext cx="6884599" cy="101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5"/>
            <p:cNvSpPr/>
            <p:nvPr/>
          </p:nvSpPr>
          <p:spPr>
            <a:xfrm>
              <a:off x="8933577" y="2992700"/>
              <a:ext cx="128516" cy="57611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2349158" y="3431747"/>
              <a:ext cx="128516" cy="57611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6"/>
          <p:cNvGrpSpPr/>
          <p:nvPr/>
        </p:nvGrpSpPr>
        <p:grpSpPr>
          <a:xfrm>
            <a:off x="0" y="546100"/>
            <a:ext cx="6604863" cy="828000"/>
            <a:chOff x="690396" y="8642689"/>
            <a:chExt cx="3370629" cy="439424"/>
          </a:xfrm>
        </p:grpSpPr>
        <p:sp>
          <p:nvSpPr>
            <p:cNvPr id="180" name="Google Shape;180;p6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6"/>
          <p:cNvSpPr txBox="1"/>
          <p:nvPr/>
        </p:nvSpPr>
        <p:spPr>
          <a:xfrm>
            <a:off x="400750" y="684379"/>
            <a:ext cx="5884139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Fine-tuning: Crop Classification</a:t>
            </a:r>
            <a:endParaRPr b="1"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-up of a map&#10;&#10;Description automatically generated"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616" y="2792564"/>
            <a:ext cx="5568995" cy="5569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different colored squares&#10;&#10;Description automatically generated"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7012" y="2775954"/>
            <a:ext cx="5568995" cy="556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56419" y="2772448"/>
            <a:ext cx="5568994" cy="557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 txBox="1"/>
          <p:nvPr/>
        </p:nvSpPr>
        <p:spPr>
          <a:xfrm>
            <a:off x="208231" y="8343849"/>
            <a:ext cx="611792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(Multi-Temporal Imagery)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 txBox="1"/>
          <p:nvPr/>
        </p:nvSpPr>
        <p:spPr>
          <a:xfrm>
            <a:off x="13073855" y="8758748"/>
            <a:ext cx="50904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/>
          </a:p>
        </p:txBody>
      </p:sp>
      <p:sp>
        <p:nvSpPr>
          <p:cNvPr id="189" name="Google Shape;189;p6"/>
          <p:cNvSpPr txBox="1"/>
          <p:nvPr/>
        </p:nvSpPr>
        <p:spPr>
          <a:xfrm>
            <a:off x="6814593" y="8761443"/>
            <a:ext cx="54728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Multi-classification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map&#10;&#10;Description automatically generated" id="190" name="Google Shape;1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77" y="2399443"/>
            <a:ext cx="5568995" cy="5569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map&#10;&#10;Description automatically generated"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49" y="1962643"/>
            <a:ext cx="5568995" cy="556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2542" y="6130306"/>
            <a:ext cx="10266984" cy="4563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7"/>
          <p:cNvGrpSpPr/>
          <p:nvPr/>
        </p:nvGrpSpPr>
        <p:grpSpPr>
          <a:xfrm>
            <a:off x="0" y="546100"/>
            <a:ext cx="9505156" cy="828000"/>
            <a:chOff x="690396" y="8642689"/>
            <a:chExt cx="3370629" cy="439424"/>
          </a:xfrm>
        </p:grpSpPr>
        <p:sp>
          <p:nvSpPr>
            <p:cNvPr id="198" name="Google Shape;198;p7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7"/>
          <p:cNvSpPr txBox="1"/>
          <p:nvPr/>
        </p:nvSpPr>
        <p:spPr>
          <a:xfrm>
            <a:off x="400750" y="684379"/>
            <a:ext cx="9104406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 Model for Our Novel Application</a:t>
            </a:r>
            <a:endParaRPr b="1" sz="3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347400" y="1289825"/>
            <a:ext cx="18149356" cy="342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38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Normalized Difference Built-Up Index (</a:t>
            </a:r>
            <a:r>
              <a:rPr b="1" lang="en-US" sz="5400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NDBI) for Urban Mapping</a:t>
            </a:r>
            <a:r>
              <a:rPr lang="en-US" sz="5400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 (Zha et al., 2003) </a:t>
            </a:r>
            <a:endParaRPr/>
          </a:p>
          <a:p>
            <a: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Arial"/>
              <a:buNone/>
            </a:pPr>
            <a:r>
              <a:t/>
            </a:r>
            <a:endParaRPr sz="5400">
              <a:solidFill>
                <a:srgbClr val="333333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678148" y="4885050"/>
            <a:ext cx="17292049" cy="9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where SWIR is the mid-infrared and NIR is the near-infrared band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7206" y="2889086"/>
            <a:ext cx="7873371" cy="183498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/>
        </p:nvSpPr>
        <p:spPr>
          <a:xfrm>
            <a:off x="539392" y="6956683"/>
            <a:ext cx="95035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Otsu’s thresholding 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8"/>
          <p:cNvGrpSpPr/>
          <p:nvPr/>
        </p:nvGrpSpPr>
        <p:grpSpPr>
          <a:xfrm>
            <a:off x="0" y="546100"/>
            <a:ext cx="9505156" cy="828000"/>
            <a:chOff x="690396" y="8642689"/>
            <a:chExt cx="3370629" cy="439424"/>
          </a:xfrm>
        </p:grpSpPr>
        <p:sp>
          <p:nvSpPr>
            <p:cNvPr id="211" name="Google Shape;211;p8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8"/>
          <p:cNvSpPr txBox="1"/>
          <p:nvPr/>
        </p:nvSpPr>
        <p:spPr>
          <a:xfrm>
            <a:off x="400750" y="684379"/>
            <a:ext cx="9104406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Fine-tuning results of our model</a:t>
            </a:r>
            <a:endParaRPr/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4" y="1456442"/>
            <a:ext cx="9276211" cy="912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3065" y="1551369"/>
            <a:ext cx="9293250" cy="8984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12431732" y="196406"/>
            <a:ext cx="6852863" cy="1385183"/>
            <a:chOff x="6265000" y="642430"/>
            <a:chExt cx="3304859" cy="563028"/>
          </a:xfrm>
        </p:grpSpPr>
        <p:sp>
          <p:nvSpPr>
            <p:cNvPr id="217" name="Google Shape;217;p8"/>
            <p:cNvSpPr/>
            <p:nvPr/>
          </p:nvSpPr>
          <p:spPr>
            <a:xfrm>
              <a:off x="6265000" y="939431"/>
              <a:ext cx="408021" cy="23719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962825" y="908458"/>
              <a:ext cx="2422800" cy="29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Built up area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6265000" y="642430"/>
              <a:ext cx="408021" cy="237194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6962825" y="642430"/>
              <a:ext cx="2607034" cy="297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Non built up area</a:t>
              </a:r>
              <a:endParaRPr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1" name="Google Shape;2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744" y="6852153"/>
            <a:ext cx="3190748" cy="31484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1759911" y="8106304"/>
            <a:ext cx="3887381" cy="18462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8"/>
          <p:cNvGrpSpPr/>
          <p:nvPr/>
        </p:nvGrpSpPr>
        <p:grpSpPr>
          <a:xfrm>
            <a:off x="1854160" y="8212578"/>
            <a:ext cx="6426571" cy="1597659"/>
            <a:chOff x="6265000" y="445013"/>
            <a:chExt cx="2854258" cy="709575"/>
          </a:xfrm>
        </p:grpSpPr>
        <p:sp>
          <p:nvSpPr>
            <p:cNvPr id="225" name="Google Shape;225;p8"/>
            <p:cNvSpPr/>
            <p:nvPr/>
          </p:nvSpPr>
          <p:spPr>
            <a:xfrm>
              <a:off x="6265000" y="445013"/>
              <a:ext cx="339563" cy="297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6696458" y="445013"/>
              <a:ext cx="24228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water</a:t>
              </a:r>
              <a:endParaRPr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265000" y="848071"/>
              <a:ext cx="358600" cy="30651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696458" y="852832"/>
              <a:ext cx="24228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Water / Flood</a:t>
              </a:r>
              <a:endParaRPr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9"/>
          <p:cNvGrpSpPr/>
          <p:nvPr/>
        </p:nvGrpSpPr>
        <p:grpSpPr>
          <a:xfrm>
            <a:off x="0" y="546100"/>
            <a:ext cx="4933156" cy="828000"/>
            <a:chOff x="690396" y="8642689"/>
            <a:chExt cx="3370629" cy="439424"/>
          </a:xfrm>
        </p:grpSpPr>
        <p:sp>
          <p:nvSpPr>
            <p:cNvPr id="235" name="Google Shape;235;p9"/>
            <p:cNvSpPr/>
            <p:nvPr/>
          </p:nvSpPr>
          <p:spPr>
            <a:xfrm>
              <a:off x="690396" y="8642693"/>
              <a:ext cx="3154529" cy="439420"/>
            </a:xfrm>
            <a:custGeom>
              <a:rect b="b" l="l" r="r" t="t"/>
              <a:pathLst>
                <a:path extrusionOk="0" h="439420" w="3844925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A0D1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621605" y="8642689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A0D1A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9"/>
          <p:cNvSpPr txBox="1"/>
          <p:nvPr/>
        </p:nvSpPr>
        <p:spPr>
          <a:xfrm>
            <a:off x="400750" y="684379"/>
            <a:ext cx="9104406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/>
          </a:p>
        </p:txBody>
      </p: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7008" y="1960026"/>
            <a:ext cx="6862706" cy="873310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 txBox="1"/>
          <p:nvPr/>
        </p:nvSpPr>
        <p:spPr>
          <a:xfrm>
            <a:off x="11679998" y="1496082"/>
            <a:ext cx="7120775" cy="13111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Card</a:t>
            </a:r>
            <a:endParaRPr/>
          </a:p>
        </p:txBody>
      </p:sp>
      <p:grpSp>
        <p:nvGrpSpPr>
          <p:cNvPr id="240" name="Google Shape;240;p9"/>
          <p:cNvGrpSpPr/>
          <p:nvPr/>
        </p:nvGrpSpPr>
        <p:grpSpPr>
          <a:xfrm>
            <a:off x="784829" y="1535938"/>
            <a:ext cx="9134852" cy="9134852"/>
            <a:chOff x="2709673" y="-302100"/>
            <a:chExt cx="9134852" cy="9134852"/>
          </a:xfrm>
        </p:grpSpPr>
        <p:sp>
          <p:nvSpPr>
            <p:cNvPr id="241" name="Google Shape;241;p9"/>
            <p:cNvSpPr/>
            <p:nvPr/>
          </p:nvSpPr>
          <p:spPr>
            <a:xfrm>
              <a:off x="4911176" y="1899403"/>
              <a:ext cx="4731846" cy="4731846"/>
            </a:xfrm>
            <a:prstGeom prst="ellipse">
              <a:avLst/>
            </a:prstGeom>
            <a:gradFill>
              <a:gsLst>
                <a:gs pos="0">
                  <a:srgbClr val="F08B54">
                    <a:alpha val="49803"/>
                  </a:srgbClr>
                </a:gs>
                <a:gs pos="50000">
                  <a:srgbClr val="F67A26">
                    <a:alpha val="49803"/>
                  </a:srgbClr>
                </a:gs>
                <a:gs pos="100000">
                  <a:srgbClr val="E36A18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 txBox="1"/>
            <p:nvPr/>
          </p:nvSpPr>
          <p:spPr>
            <a:xfrm>
              <a:off x="5604139" y="2592366"/>
              <a:ext cx="3345920" cy="3345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alibri"/>
                <a:buNone/>
              </a:pPr>
              <a:r>
                <a:rPr lang="en-US" sz="9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Ethics</a:t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791193" y="-30210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AFAFAF">
                    <a:alpha val="49803"/>
                  </a:srgbClr>
                </a:gs>
                <a:gs pos="50000">
                  <a:srgbClr val="A5A5A5">
                    <a:alpha val="49803"/>
                  </a:srgbClr>
                </a:gs>
                <a:gs pos="100000">
                  <a:srgbClr val="919191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 txBox="1"/>
            <p:nvPr/>
          </p:nvSpPr>
          <p:spPr>
            <a:xfrm>
              <a:off x="6226405" y="13311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1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Auditability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8872713" y="277942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FFC647">
                    <a:alpha val="49803"/>
                  </a:srgbClr>
                </a:gs>
                <a:gs pos="50000">
                  <a:srgbClr val="FFC600">
                    <a:alpha val="49803"/>
                  </a:srgbClr>
                </a:gs>
                <a:gs pos="100000">
                  <a:srgbClr val="E3B400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 txBox="1"/>
            <p:nvPr/>
          </p:nvSpPr>
          <p:spPr>
            <a:xfrm>
              <a:off x="9307925" y="321463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Honest representation</a:t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791193" y="586094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6EA5DA">
                    <a:alpha val="49803"/>
                  </a:srgbClr>
                </a:gs>
                <a:gs pos="50000">
                  <a:srgbClr val="529BDA">
                    <a:alpha val="49803"/>
                  </a:srgbClr>
                </a:gs>
                <a:gs pos="100000">
                  <a:srgbClr val="4188C8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 txBox="1"/>
            <p:nvPr/>
          </p:nvSpPr>
          <p:spPr>
            <a:xfrm>
              <a:off x="6226405" y="629615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Explainability</a:t>
              </a:r>
              <a:endParaRPr b="1" i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709673" y="277942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7FB75F">
                    <a:alpha val="49803"/>
                  </a:srgbClr>
                </a:gs>
                <a:gs pos="50000">
                  <a:srgbClr val="6EB141">
                    <a:alpha val="49803"/>
                  </a:srgbClr>
                </a:gs>
                <a:gs pos="100000">
                  <a:srgbClr val="5FA134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3144885" y="321463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1"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Unintended use</a:t>
              </a:r>
              <a:endParaRPr/>
            </a:p>
          </p:txBody>
        </p:sp>
      </p:grpSp>
      <p:sp>
        <p:nvSpPr>
          <p:cNvPr id="251" name="Google Shape;251;p9"/>
          <p:cNvSpPr txBox="1"/>
          <p:nvPr>
            <p:ph idx="12" type="sldNum"/>
          </p:nvPr>
        </p:nvSpPr>
        <p:spPr>
          <a:xfrm>
            <a:off x="13426034" y="9911200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3872794" y="1524476"/>
            <a:ext cx="2958924" cy="2958924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2023-08-11T12:26:39Z</dcterms:created>
  <dc:creator>Lee, Jiyoung</dc:creator>
</cp:coreProperties>
</file>